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8" r:id="rId6"/>
    <p:sldId id="269" r:id="rId7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75F"/>
    <a:srgbClr val="00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4106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7795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1132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8049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667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2565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7118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438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3766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5963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509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C144-9BA3-4306-BA0D-C28E8F37B994}" type="datetimeFigureOut">
              <a:rPr lang="es-PY" smtClean="0"/>
              <a:t>30/9/2022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7382-6A62-40C9-B6B9-1DD57BAB26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7836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mailto:info@antisecuestro.gov.py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policianacional.gov.py/antisecuestr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ntisecuestro.gov.py" TargetMode="External"/><Relationship Id="rId2" Type="http://schemas.openxmlformats.org/officeDocument/2006/relationships/hyperlink" Target="http://www.policianacional.gov.py/antisecuest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info@antisecuestro.gov.py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policianacional.gov.py/antisecuest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ntisecuestro.gov.py" TargetMode="External"/><Relationship Id="rId2" Type="http://schemas.openxmlformats.org/officeDocument/2006/relationships/hyperlink" Target="http://www.policianacional.gov.py/antisecuestr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ntisecuestro.gov.py" TargetMode="External"/><Relationship Id="rId2" Type="http://schemas.openxmlformats.org/officeDocument/2006/relationships/hyperlink" Target="http://www.policianacional.gov.py/antisecuest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8A9AFE8C-537F-8D69-7996-90F29EDB9BB4}"/>
              </a:ext>
            </a:extLst>
          </p:cNvPr>
          <p:cNvSpPr/>
          <p:nvPr/>
        </p:nvSpPr>
        <p:spPr>
          <a:xfrm>
            <a:off x="0" y="6227058"/>
            <a:ext cx="3343701" cy="613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CE263DE-3912-0262-B96A-FCE42634D1FB}"/>
              </a:ext>
            </a:extLst>
          </p:cNvPr>
          <p:cNvGrpSpPr/>
          <p:nvPr/>
        </p:nvGrpSpPr>
        <p:grpSpPr>
          <a:xfrm>
            <a:off x="127379" y="5890310"/>
            <a:ext cx="5774008" cy="1286506"/>
            <a:chOff x="44464" y="6162522"/>
            <a:chExt cx="4062089" cy="1169551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6AD64AB9-DB10-4746-B61C-FA526F43F744}"/>
                </a:ext>
              </a:extLst>
            </p:cNvPr>
            <p:cNvSpPr txBox="1"/>
            <p:nvPr/>
          </p:nvSpPr>
          <p:spPr>
            <a:xfrm>
              <a:off x="123791" y="6162522"/>
              <a:ext cx="398276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Departamento Antisecuestro de Personas </a:t>
              </a:r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</a:rPr>
                <a:t>– “</a:t>
              </a:r>
              <a:r>
                <a:rPr lang="es-E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Decus Pacis, Terror Belli”</a:t>
              </a:r>
            </a:p>
            <a:p>
              <a:pPr algn="just"/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</a:rPr>
                <a:t>Atenas e/ Nuestra Señora de la Asunción e Independencia Nacional Nº 165</a:t>
              </a:r>
            </a:p>
            <a:p>
              <a:pPr algn="just"/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</a:rPr>
                <a:t>Web: </a:t>
              </a:r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www.policianacional.gov.py/antisecuestro</a:t>
              </a:r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</a:rPr>
                <a:t>Email: </a:t>
              </a:r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info@antisecuestro.gov.py</a:t>
              </a:r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es-ES" sz="1000" dirty="0">
                  <a:latin typeface="Arial" panose="020B0604020202020204" pitchFamily="34" charset="0"/>
                  <a:cs typeface="Arial" panose="020B0604020202020204" pitchFamily="34" charset="0"/>
                </a:rPr>
                <a:t>Teléfono: +59521 375.299 - +59521 375.300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15A65831-7E5B-15D7-9293-0ECD3BC6B3D5}"/>
                </a:ext>
              </a:extLst>
            </p:cNvPr>
            <p:cNvGrpSpPr/>
            <p:nvPr/>
          </p:nvGrpSpPr>
          <p:grpSpPr>
            <a:xfrm>
              <a:off x="44464" y="6280384"/>
              <a:ext cx="79327" cy="559685"/>
              <a:chOff x="8608" y="9346315"/>
              <a:chExt cx="79327" cy="559685"/>
            </a:xfrm>
          </p:grpSpPr>
          <p:sp>
            <p:nvSpPr>
              <p:cNvPr id="38" name="Rectángulo redondeado 8">
                <a:extLst>
                  <a:ext uri="{FF2B5EF4-FFF2-40B4-BE49-F238E27FC236}">
                    <a16:creationId xmlns:a16="http://schemas.microsoft.com/office/drawing/2014/main" id="{1B34ADE5-5817-395B-9897-31F7D8494901}"/>
                  </a:ext>
                </a:extLst>
              </p:cNvPr>
              <p:cNvSpPr/>
              <p:nvPr/>
            </p:nvSpPr>
            <p:spPr>
              <a:xfrm>
                <a:off x="8608" y="9346315"/>
                <a:ext cx="79327" cy="18554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Rectángulo redondeado 9">
                <a:extLst>
                  <a:ext uri="{FF2B5EF4-FFF2-40B4-BE49-F238E27FC236}">
                    <a16:creationId xmlns:a16="http://schemas.microsoft.com/office/drawing/2014/main" id="{8ACAB1AF-3D13-FD14-98FD-966AA44B0D35}"/>
                  </a:ext>
                </a:extLst>
              </p:cNvPr>
              <p:cNvSpPr/>
              <p:nvPr/>
            </p:nvSpPr>
            <p:spPr>
              <a:xfrm>
                <a:off x="8608" y="9532877"/>
                <a:ext cx="79327" cy="18554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Rectángulo redondeado 10">
                <a:extLst>
                  <a:ext uri="{FF2B5EF4-FFF2-40B4-BE49-F238E27FC236}">
                    <a16:creationId xmlns:a16="http://schemas.microsoft.com/office/drawing/2014/main" id="{5C3AD69F-472C-79A8-035D-C513B9CC48D1}"/>
                  </a:ext>
                </a:extLst>
              </p:cNvPr>
              <p:cNvSpPr/>
              <p:nvPr/>
            </p:nvSpPr>
            <p:spPr>
              <a:xfrm>
                <a:off x="8608" y="9720459"/>
                <a:ext cx="79327" cy="18554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4DCED92-E3DB-62AA-692B-B1092D698B2C}"/>
              </a:ext>
            </a:extLst>
          </p:cNvPr>
          <p:cNvSpPr txBox="1"/>
          <p:nvPr/>
        </p:nvSpPr>
        <p:spPr>
          <a:xfrm>
            <a:off x="127379" y="402390"/>
            <a:ext cx="11934381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PY" sz="3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POLICIA NACIONAL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1CB441F-62EF-43A0-867E-9E22C99562AA}"/>
              </a:ext>
            </a:extLst>
          </p:cNvPr>
          <p:cNvSpPr txBox="1"/>
          <p:nvPr/>
        </p:nvSpPr>
        <p:spPr>
          <a:xfrm>
            <a:off x="84127" y="1006094"/>
            <a:ext cx="11966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DIRECCIÓN GENERAL DE INVESTIGACIÓN CRIMINAL – DIRECCIÓN DE INV. DE HECHOS PUNIBLES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63191AA-2923-6F75-43C8-B216B20C0401}"/>
              </a:ext>
            </a:extLst>
          </p:cNvPr>
          <p:cNvSpPr txBox="1"/>
          <p:nvPr/>
        </p:nvSpPr>
        <p:spPr>
          <a:xfrm>
            <a:off x="1225794" y="1430482"/>
            <a:ext cx="9682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DEPARTAMENTO ANTISECUESTRO DE PERSONAS – DAS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AF95AE6-494A-37CB-3629-D906CF4E218E}"/>
              </a:ext>
            </a:extLst>
          </p:cNvPr>
          <p:cNvSpPr txBox="1"/>
          <p:nvPr/>
        </p:nvSpPr>
        <p:spPr>
          <a:xfrm>
            <a:off x="10765632" y="6348316"/>
            <a:ext cx="1362873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latin typeface="Agency FB" pitchFamily="34" charset="0"/>
                <a:cs typeface="Times New Roman" panose="02020603050405020304" pitchFamily="18" charset="0"/>
              </a:rPr>
              <a:t>ORDEN Y PATRIA.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0A0E1A-5C31-7A4D-DDCC-1F14B4A8D226}"/>
              </a:ext>
            </a:extLst>
          </p:cNvPr>
          <p:cNvSpPr txBox="1"/>
          <p:nvPr/>
        </p:nvSpPr>
        <p:spPr>
          <a:xfrm>
            <a:off x="2586182" y="5180574"/>
            <a:ext cx="6422065" cy="400110"/>
          </a:xfrm>
          <a:prstGeom prst="rect">
            <a:avLst/>
          </a:prstGeom>
          <a:solidFill>
            <a:srgbClr val="FFFF00">
              <a:alpha val="44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PY"/>
            </a:defPPr>
            <a:lvl1pPr algn="ctr">
              <a:defRPr sz="2000" b="1"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Y" sz="2000" dirty="0">
                <a:latin typeface="Agency FB" panose="020B0503020202020204" pitchFamily="34" charset="0"/>
                <a:cs typeface="Arial" panose="020B0604020202020204" pitchFamily="34" charset="0"/>
              </a:rPr>
              <a:t>OPERACIÓN </a:t>
            </a:r>
            <a:r>
              <a:rPr lang="es-PY" dirty="0"/>
              <a:t>FRANKLIN</a:t>
            </a:r>
            <a:endParaRPr lang="es-PY" sz="20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DB17AC-C5F6-023E-C282-317AA0FD4D92}"/>
              </a:ext>
            </a:extLst>
          </p:cNvPr>
          <p:cNvSpPr txBox="1"/>
          <p:nvPr/>
        </p:nvSpPr>
        <p:spPr>
          <a:xfrm>
            <a:off x="169714" y="4668410"/>
            <a:ext cx="11849710" cy="461665"/>
          </a:xfrm>
          <a:prstGeom prst="rect">
            <a:avLst/>
          </a:prstGeom>
          <a:solidFill>
            <a:srgbClr val="FFFF00">
              <a:alpha val="44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 b="1">
                <a:latin typeface="Bahnschrift Ligh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Y" sz="2400" dirty="0">
                <a:latin typeface="Agency FB" panose="020B0503020202020204" pitchFamily="34" charset="0"/>
                <a:cs typeface="Arial" panose="020B0604020202020204" pitchFamily="34" charset="0"/>
              </a:rPr>
              <a:t>DETENCIÓN DE INTEGRANTES DEL GRUPO CRIMINAL </a:t>
            </a:r>
            <a:r>
              <a:rPr lang="es-PY" sz="24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COLOMBIANO - ECUATORIANO - VENEZOLANO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8A92B1-699C-08E3-AF56-5F6372965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14" l="0" r="99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65" y="1958035"/>
            <a:ext cx="2323072" cy="26332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622587-9B15-187C-485D-8FCD9E849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666" y="1894761"/>
            <a:ext cx="2759244" cy="2746925"/>
          </a:xfrm>
          <a:prstGeom prst="rect">
            <a:avLst/>
          </a:prstGeom>
        </p:spPr>
      </p:pic>
      <p:pic>
        <p:nvPicPr>
          <p:cNvPr id="19" name="8 Imagen" descr="4431973c-90fe-4aea-8d66-43eb7c9a3e6a.jpg">
            <a:extLst>
              <a:ext uri="{FF2B5EF4-FFF2-40B4-BE49-F238E27FC236}">
                <a16:creationId xmlns:a16="http://schemas.microsoft.com/office/drawing/2014/main" id="{E68C36F0-0143-EDB3-6FA9-E8F086D4E2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61" l="19766" r="70313"/>
                    </a14:imgEffect>
                  </a14:imgLayer>
                </a14:imgProps>
              </a:ext>
            </a:extLst>
          </a:blip>
          <a:srcRect l="19288" t="-70" r="28738"/>
          <a:stretch>
            <a:fillRect/>
          </a:stretch>
        </p:blipFill>
        <p:spPr>
          <a:xfrm>
            <a:off x="7446910" y="1951579"/>
            <a:ext cx="2590731" cy="26332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228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91440" y="78378"/>
            <a:ext cx="5054722" cy="340238"/>
          </a:xfrm>
          <a:prstGeom prst="flowChartProcess">
            <a:avLst/>
          </a:prstGeom>
          <a:solidFill>
            <a:srgbClr val="516175"/>
          </a:solidFill>
          <a:ln>
            <a:solidFill>
              <a:srgbClr val="516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r>
              <a:rPr lang="es-CO" sz="2000" b="1" dirty="0">
                <a:solidFill>
                  <a:prstClr val="white"/>
                </a:solidFill>
                <a:latin typeface="Agency FB" panose="020B0503020202020204" pitchFamily="34" charset="0"/>
              </a:rPr>
              <a:t>OPERACIÓN FRANKLIN</a:t>
            </a:r>
          </a:p>
        </p:txBody>
      </p:sp>
      <p:sp>
        <p:nvSpPr>
          <p:cNvPr id="5" name="Rectángulo 6"/>
          <p:cNvSpPr/>
          <p:nvPr/>
        </p:nvSpPr>
        <p:spPr>
          <a:xfrm>
            <a:off x="4475750" y="77207"/>
            <a:ext cx="7608987" cy="341409"/>
          </a:xfrm>
          <a:custGeom>
            <a:avLst/>
            <a:gdLst>
              <a:gd name="connsiteX0" fmla="*/ 0 w 10349132"/>
              <a:gd name="connsiteY0" fmla="*/ 0 h 703385"/>
              <a:gd name="connsiteX1" fmla="*/ 10349132 w 10349132"/>
              <a:gd name="connsiteY1" fmla="*/ 0 h 703385"/>
              <a:gd name="connsiteX2" fmla="*/ 10349132 w 10349132"/>
              <a:gd name="connsiteY2" fmla="*/ 703385 h 703385"/>
              <a:gd name="connsiteX3" fmla="*/ 0 w 10349132"/>
              <a:gd name="connsiteY3" fmla="*/ 703385 h 703385"/>
              <a:gd name="connsiteX4" fmla="*/ 0 w 10349132"/>
              <a:gd name="connsiteY4" fmla="*/ 0 h 703385"/>
              <a:gd name="connsiteX0" fmla="*/ 858130 w 10349132"/>
              <a:gd name="connsiteY0" fmla="*/ 14067 h 703385"/>
              <a:gd name="connsiteX1" fmla="*/ 10349132 w 10349132"/>
              <a:gd name="connsiteY1" fmla="*/ 0 h 703385"/>
              <a:gd name="connsiteX2" fmla="*/ 10349132 w 10349132"/>
              <a:gd name="connsiteY2" fmla="*/ 703385 h 703385"/>
              <a:gd name="connsiteX3" fmla="*/ 0 w 10349132"/>
              <a:gd name="connsiteY3" fmla="*/ 703385 h 703385"/>
              <a:gd name="connsiteX4" fmla="*/ 858130 w 10349132"/>
              <a:gd name="connsiteY4" fmla="*/ 14067 h 703385"/>
              <a:gd name="connsiteX0" fmla="*/ 865750 w 10349132"/>
              <a:gd name="connsiteY0" fmla="*/ 0 h 704558"/>
              <a:gd name="connsiteX1" fmla="*/ 10349132 w 10349132"/>
              <a:gd name="connsiteY1" fmla="*/ 1173 h 704558"/>
              <a:gd name="connsiteX2" fmla="*/ 10349132 w 10349132"/>
              <a:gd name="connsiteY2" fmla="*/ 704558 h 704558"/>
              <a:gd name="connsiteX3" fmla="*/ 0 w 10349132"/>
              <a:gd name="connsiteY3" fmla="*/ 704558 h 704558"/>
              <a:gd name="connsiteX4" fmla="*/ 865750 w 10349132"/>
              <a:gd name="connsiteY4" fmla="*/ 0 h 7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9132" h="704558">
                <a:moveTo>
                  <a:pt x="865750" y="0"/>
                </a:moveTo>
                <a:lnTo>
                  <a:pt x="10349132" y="1173"/>
                </a:lnTo>
                <a:lnTo>
                  <a:pt x="10349132" y="704558"/>
                </a:lnTo>
                <a:lnTo>
                  <a:pt x="0" y="704558"/>
                </a:lnTo>
                <a:lnTo>
                  <a:pt x="86575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pPr algn="ctr"/>
            <a:r>
              <a:rPr lang="es-CO" sz="2000" b="1" dirty="0">
                <a:solidFill>
                  <a:prstClr val="black"/>
                </a:solidFill>
                <a:latin typeface="Agency FB" panose="020B0503020202020204" pitchFamily="34" charset="0"/>
              </a:rPr>
              <a:t> OBJETIVO Y MODUS OPERANDI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4464" y="6227058"/>
            <a:ext cx="4036596" cy="630942"/>
            <a:chOff x="44464" y="6227058"/>
            <a:chExt cx="4036596" cy="630942"/>
          </a:xfrm>
        </p:grpSpPr>
        <p:sp>
          <p:nvSpPr>
            <p:cNvPr id="7" name="CuadroTexto 6"/>
            <p:cNvSpPr txBox="1"/>
            <p:nvPr/>
          </p:nvSpPr>
          <p:spPr>
            <a:xfrm>
              <a:off x="98298" y="6227058"/>
              <a:ext cx="398276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Departamento Antisecuestro de Personas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– “</a:t>
              </a:r>
              <a:r>
                <a:rPr lang="es-ES" sz="700" i="1" dirty="0">
                  <a:latin typeface="Arial" panose="020B0604020202020204" pitchFamily="34" charset="0"/>
                  <a:cs typeface="Arial" panose="020B0604020202020204" pitchFamily="34" charset="0"/>
                </a:rPr>
                <a:t>Decus Pacis, Terror Belli”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Atenas e/ Nuestra Señora de la Asunción e Independencia Nacional Nº 165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Web: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www.policianacional.gov.py/antisecuestro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Email: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info@antisecuestro.gov.py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Teléfono: +59521 375.299 - +59521 375.300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4464" y="6280384"/>
              <a:ext cx="79327" cy="559685"/>
              <a:chOff x="8608" y="9346315"/>
              <a:chExt cx="79327" cy="559685"/>
            </a:xfrm>
          </p:grpSpPr>
          <p:sp>
            <p:nvSpPr>
              <p:cNvPr id="9" name="Rectángulo redondeado 8"/>
              <p:cNvSpPr/>
              <p:nvPr/>
            </p:nvSpPr>
            <p:spPr>
              <a:xfrm>
                <a:off x="8608" y="9346315"/>
                <a:ext cx="79327" cy="18554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redondeado 9"/>
              <p:cNvSpPr/>
              <p:nvPr/>
            </p:nvSpPr>
            <p:spPr>
              <a:xfrm>
                <a:off x="8608" y="9532877"/>
                <a:ext cx="79327" cy="18554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redondeado 10"/>
              <p:cNvSpPr/>
              <p:nvPr/>
            </p:nvSpPr>
            <p:spPr>
              <a:xfrm>
                <a:off x="8608" y="9720459"/>
                <a:ext cx="79327" cy="18554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2" name="CuadroTexto 11"/>
          <p:cNvSpPr txBox="1"/>
          <p:nvPr/>
        </p:nvSpPr>
        <p:spPr>
          <a:xfrm>
            <a:off x="10765632" y="6348316"/>
            <a:ext cx="1362873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latin typeface="Agency FB" pitchFamily="34" charset="0"/>
                <a:cs typeface="Times New Roman" panose="02020603050405020304" pitchFamily="18" charset="0"/>
              </a:rPr>
              <a:t>ORDEN Y PATRIA.</a:t>
            </a: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44464" y="6196795"/>
            <a:ext cx="120525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C0727B-72D6-83BB-9973-5B28F893A8A9}"/>
              </a:ext>
            </a:extLst>
          </p:cNvPr>
          <p:cNvSpPr txBox="1"/>
          <p:nvPr/>
        </p:nvSpPr>
        <p:spPr>
          <a:xfrm>
            <a:off x="4475750" y="982193"/>
            <a:ext cx="6967069" cy="4985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GRUPO CRIMINAL INTERNACIONAL QUE CAPTABA VICTIMAS Y POTENCIALES VICTIMAS OFRECIENDOLES MILLONARIOS CREDITOS.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EXIGIAN EL PAGO DE MILES DE DOLARES EN CONCEPTO DE SEGURO DE CRÉDITO.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Y" sz="2000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SOLICITABAN QUE DEL SUPUESTO CRÉDITO, 70% SEA INVERTIDO EN BIENES RAICES SIN NECESIDAD DE JUSTIFICAR LOS RESTANTES 30%.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OBLIGABAN A LAS VICTIMAS A FIRMAR CONTRATO UTILIZANDO IMÁGENES DE LA FARC-EP, DE MODO A ATEMORIZAR E IMPEDIR DENUNCIAS.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PY" sz="2000" b="1" dirty="0">
              <a:latin typeface="Agency FB" panose="020B0503020202020204" pitchFamily="34" charset="0"/>
            </a:endParaRPr>
          </a:p>
          <a:p>
            <a:endParaRPr lang="es-PY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8D6EEAB-ABAC-1DF6-DA65-6E1807CAB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79" y="982193"/>
            <a:ext cx="3823430" cy="506308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11340AE-D598-F207-99BB-8DBF72298786}"/>
              </a:ext>
            </a:extLst>
          </p:cNvPr>
          <p:cNvSpPr txBox="1"/>
          <p:nvPr/>
        </p:nvSpPr>
        <p:spPr>
          <a:xfrm>
            <a:off x="84127" y="498495"/>
            <a:ext cx="1201284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Y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CONTRA ESTRUCTURAS CRIMINALES INTERNACIONALES DEDICADAS A LA PRIVACIÓN ILEGITIMA DE LIBERTAD, COACCIÓN Y ESTAFA</a:t>
            </a:r>
            <a:endParaRPr lang="es-PY" sz="20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6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91440" y="78378"/>
            <a:ext cx="5054722" cy="340238"/>
          </a:xfrm>
          <a:prstGeom prst="flowChartProcess">
            <a:avLst/>
          </a:prstGeom>
          <a:solidFill>
            <a:srgbClr val="516175"/>
          </a:solidFill>
          <a:ln>
            <a:solidFill>
              <a:srgbClr val="516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r>
              <a:rPr lang="es-CO" sz="2000" b="1" dirty="0">
                <a:solidFill>
                  <a:prstClr val="white"/>
                </a:solidFill>
                <a:latin typeface="Agency FB" panose="020B0503020202020204" pitchFamily="34" charset="0"/>
              </a:rPr>
              <a:t>OPERACIÓN FRANKLIN</a:t>
            </a:r>
          </a:p>
        </p:txBody>
      </p:sp>
      <p:sp>
        <p:nvSpPr>
          <p:cNvPr id="5" name="Rectángulo 6"/>
          <p:cNvSpPr/>
          <p:nvPr/>
        </p:nvSpPr>
        <p:spPr>
          <a:xfrm>
            <a:off x="4475750" y="77207"/>
            <a:ext cx="7608987" cy="341409"/>
          </a:xfrm>
          <a:custGeom>
            <a:avLst/>
            <a:gdLst>
              <a:gd name="connsiteX0" fmla="*/ 0 w 10349132"/>
              <a:gd name="connsiteY0" fmla="*/ 0 h 703385"/>
              <a:gd name="connsiteX1" fmla="*/ 10349132 w 10349132"/>
              <a:gd name="connsiteY1" fmla="*/ 0 h 703385"/>
              <a:gd name="connsiteX2" fmla="*/ 10349132 w 10349132"/>
              <a:gd name="connsiteY2" fmla="*/ 703385 h 703385"/>
              <a:gd name="connsiteX3" fmla="*/ 0 w 10349132"/>
              <a:gd name="connsiteY3" fmla="*/ 703385 h 703385"/>
              <a:gd name="connsiteX4" fmla="*/ 0 w 10349132"/>
              <a:gd name="connsiteY4" fmla="*/ 0 h 703385"/>
              <a:gd name="connsiteX0" fmla="*/ 858130 w 10349132"/>
              <a:gd name="connsiteY0" fmla="*/ 14067 h 703385"/>
              <a:gd name="connsiteX1" fmla="*/ 10349132 w 10349132"/>
              <a:gd name="connsiteY1" fmla="*/ 0 h 703385"/>
              <a:gd name="connsiteX2" fmla="*/ 10349132 w 10349132"/>
              <a:gd name="connsiteY2" fmla="*/ 703385 h 703385"/>
              <a:gd name="connsiteX3" fmla="*/ 0 w 10349132"/>
              <a:gd name="connsiteY3" fmla="*/ 703385 h 703385"/>
              <a:gd name="connsiteX4" fmla="*/ 858130 w 10349132"/>
              <a:gd name="connsiteY4" fmla="*/ 14067 h 703385"/>
              <a:gd name="connsiteX0" fmla="*/ 865750 w 10349132"/>
              <a:gd name="connsiteY0" fmla="*/ 0 h 704558"/>
              <a:gd name="connsiteX1" fmla="*/ 10349132 w 10349132"/>
              <a:gd name="connsiteY1" fmla="*/ 1173 h 704558"/>
              <a:gd name="connsiteX2" fmla="*/ 10349132 w 10349132"/>
              <a:gd name="connsiteY2" fmla="*/ 704558 h 704558"/>
              <a:gd name="connsiteX3" fmla="*/ 0 w 10349132"/>
              <a:gd name="connsiteY3" fmla="*/ 704558 h 704558"/>
              <a:gd name="connsiteX4" fmla="*/ 865750 w 10349132"/>
              <a:gd name="connsiteY4" fmla="*/ 0 h 7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9132" h="704558">
                <a:moveTo>
                  <a:pt x="865750" y="0"/>
                </a:moveTo>
                <a:lnTo>
                  <a:pt x="10349132" y="1173"/>
                </a:lnTo>
                <a:lnTo>
                  <a:pt x="10349132" y="704558"/>
                </a:lnTo>
                <a:lnTo>
                  <a:pt x="0" y="704558"/>
                </a:lnTo>
                <a:lnTo>
                  <a:pt x="86575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pPr algn="ctr"/>
            <a:r>
              <a:rPr lang="es-CO" sz="2000" b="1" dirty="0">
                <a:solidFill>
                  <a:prstClr val="black"/>
                </a:solidFill>
                <a:latin typeface="Agency FB" panose="020B0503020202020204" pitchFamily="34" charset="0"/>
              </a:rPr>
              <a:t>INTEGRANTES DEL GRUPO CRIMINAL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4464" y="6227058"/>
            <a:ext cx="4036596" cy="630942"/>
            <a:chOff x="44464" y="6227058"/>
            <a:chExt cx="4036596" cy="630942"/>
          </a:xfrm>
        </p:grpSpPr>
        <p:sp>
          <p:nvSpPr>
            <p:cNvPr id="7" name="CuadroTexto 6"/>
            <p:cNvSpPr txBox="1"/>
            <p:nvPr/>
          </p:nvSpPr>
          <p:spPr>
            <a:xfrm>
              <a:off x="98298" y="6227058"/>
              <a:ext cx="398276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Departamento Antisecuestro de Personas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– “</a:t>
              </a:r>
              <a:r>
                <a:rPr lang="es-ES" sz="700" i="1" dirty="0">
                  <a:latin typeface="Arial" panose="020B0604020202020204" pitchFamily="34" charset="0"/>
                  <a:cs typeface="Arial" panose="020B0604020202020204" pitchFamily="34" charset="0"/>
                </a:rPr>
                <a:t>Decus Pacis, Terror Belli”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Atenas e/ Nuestra Señora de la Asunción e Independencia Nacional Nº 165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Web: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www.policianacional.gov.py/antisecuestro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Email: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info@antisecuestro.gov.py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Teléfono: +59521 375.299 - +59521 375.300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4464" y="6280384"/>
              <a:ext cx="79327" cy="559685"/>
              <a:chOff x="8608" y="9346315"/>
              <a:chExt cx="79327" cy="559685"/>
            </a:xfrm>
          </p:grpSpPr>
          <p:sp>
            <p:nvSpPr>
              <p:cNvPr id="9" name="Rectángulo redondeado 8"/>
              <p:cNvSpPr/>
              <p:nvPr/>
            </p:nvSpPr>
            <p:spPr>
              <a:xfrm>
                <a:off x="8608" y="9346315"/>
                <a:ext cx="79327" cy="18554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redondeado 9"/>
              <p:cNvSpPr/>
              <p:nvPr/>
            </p:nvSpPr>
            <p:spPr>
              <a:xfrm>
                <a:off x="8608" y="9532877"/>
                <a:ext cx="79327" cy="18554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redondeado 10"/>
              <p:cNvSpPr/>
              <p:nvPr/>
            </p:nvSpPr>
            <p:spPr>
              <a:xfrm>
                <a:off x="8608" y="9720459"/>
                <a:ext cx="79327" cy="18554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2" name="CuadroTexto 11"/>
          <p:cNvSpPr txBox="1"/>
          <p:nvPr/>
        </p:nvSpPr>
        <p:spPr>
          <a:xfrm>
            <a:off x="10765632" y="6348316"/>
            <a:ext cx="1362873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latin typeface="Agency FB" pitchFamily="34" charset="0"/>
                <a:cs typeface="Times New Roman" panose="02020603050405020304" pitchFamily="18" charset="0"/>
              </a:rPr>
              <a:t>ORDEN Y PATRIA.</a:t>
            </a: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117763" y="6216671"/>
            <a:ext cx="120525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1B4CAE5-AAAC-B7E2-6570-10C46C027F55}"/>
              </a:ext>
            </a:extLst>
          </p:cNvPr>
          <p:cNvSpPr txBox="1"/>
          <p:nvPr/>
        </p:nvSpPr>
        <p:spPr>
          <a:xfrm>
            <a:off x="98298" y="4749122"/>
            <a:ext cx="183117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b="1"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es-PY" sz="1400" dirty="0">
                <a:latin typeface="+mn-lt"/>
              </a:rPr>
              <a:t>YULI LARA CERVANTES </a:t>
            </a:r>
            <a:r>
              <a:rPr lang="es-PY" sz="1400" dirty="0">
                <a:solidFill>
                  <a:srgbClr val="FF0000"/>
                </a:solidFill>
                <a:latin typeface="+mn-lt"/>
              </a:rPr>
              <a:t>COLOMBIANO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5D17F75-BC66-D3FC-1C84-1D58D98BAAD6}"/>
              </a:ext>
            </a:extLst>
          </p:cNvPr>
          <p:cNvSpPr txBox="1"/>
          <p:nvPr/>
        </p:nvSpPr>
        <p:spPr>
          <a:xfrm>
            <a:off x="1929468" y="4742795"/>
            <a:ext cx="1953982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b="1"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es-MX" sz="1400" dirty="0">
                <a:latin typeface="+mn-lt"/>
              </a:rPr>
              <a:t>YOHAN ANDRES GUTIERREZ CASTAÑO</a:t>
            </a:r>
          </a:p>
          <a:p>
            <a:pPr algn="ctr"/>
            <a:r>
              <a:rPr lang="es-MX" sz="1400" dirty="0">
                <a:solidFill>
                  <a:srgbClr val="FF0000"/>
                </a:solidFill>
                <a:latin typeface="+mn-lt"/>
              </a:rPr>
              <a:t>COLOMBIANO</a:t>
            </a:r>
            <a:r>
              <a:rPr lang="es-MX" sz="1400" dirty="0">
                <a:latin typeface="+mn-lt"/>
              </a:rPr>
              <a:t> </a:t>
            </a:r>
            <a:endParaRPr lang="es-PY" sz="1400" dirty="0">
              <a:latin typeface="+mn-l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F555FB9-E0EF-0F0B-44F7-FB7EFAACB890}"/>
              </a:ext>
            </a:extLst>
          </p:cNvPr>
          <p:cNvSpPr txBox="1"/>
          <p:nvPr/>
        </p:nvSpPr>
        <p:spPr>
          <a:xfrm>
            <a:off x="3870640" y="4716147"/>
            <a:ext cx="1910246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b="1"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es-PY" sz="1400" dirty="0">
                <a:latin typeface="+mn-lt"/>
              </a:rPr>
              <a:t>EDGAR ARTURO ANDRADE CORREA  </a:t>
            </a:r>
            <a:r>
              <a:rPr lang="es-PY" sz="1400" dirty="0">
                <a:solidFill>
                  <a:srgbClr val="FF0000"/>
                </a:solidFill>
                <a:latin typeface="+mn-lt"/>
              </a:rPr>
              <a:t>ECUATORIANO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7AAA906-A304-00AA-1796-9AB05FFE91E7}"/>
              </a:ext>
            </a:extLst>
          </p:cNvPr>
          <p:cNvSpPr txBox="1"/>
          <p:nvPr/>
        </p:nvSpPr>
        <p:spPr>
          <a:xfrm>
            <a:off x="5780886" y="4731131"/>
            <a:ext cx="183117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b="1"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es-PY" sz="1400" dirty="0">
                <a:latin typeface="+mn-lt"/>
              </a:rPr>
              <a:t>JOHN DEIVER SANCHEZ MENDOZA </a:t>
            </a:r>
          </a:p>
          <a:p>
            <a:pPr algn="ctr"/>
            <a:r>
              <a:rPr lang="es-PY" sz="1400" dirty="0">
                <a:solidFill>
                  <a:srgbClr val="FF0000"/>
                </a:solidFill>
                <a:latin typeface="+mn-lt"/>
              </a:rPr>
              <a:t>COLOMBIANO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4259A9-65DE-483B-3231-36718B2EE21A}"/>
              </a:ext>
            </a:extLst>
          </p:cNvPr>
          <p:cNvSpPr txBox="1"/>
          <p:nvPr/>
        </p:nvSpPr>
        <p:spPr>
          <a:xfrm>
            <a:off x="7586061" y="4724010"/>
            <a:ext cx="201206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b="1"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es-PY" sz="1400" dirty="0">
                <a:latin typeface="+mn-lt"/>
              </a:rPr>
              <a:t>JEAN CARLOS CASTRO MORALES</a:t>
            </a:r>
          </a:p>
          <a:p>
            <a:pPr algn="ctr"/>
            <a:r>
              <a:rPr lang="es-PY" sz="1400" dirty="0">
                <a:solidFill>
                  <a:srgbClr val="FF0000"/>
                </a:solidFill>
                <a:latin typeface="+mn-lt"/>
              </a:rPr>
              <a:t>VENEZOLANO </a:t>
            </a:r>
          </a:p>
          <a:p>
            <a:pPr algn="ctr"/>
            <a:r>
              <a:rPr lang="es-PY" sz="1400" dirty="0">
                <a:latin typeface="+mn-lt"/>
              </a:rPr>
              <a:t>ALEX RAFAEL BARRIOS CHARRIS</a:t>
            </a:r>
          </a:p>
          <a:p>
            <a:pPr algn="ctr"/>
            <a:r>
              <a:rPr lang="es-PY" sz="1400" dirty="0">
                <a:solidFill>
                  <a:srgbClr val="FF0000"/>
                </a:solidFill>
                <a:latin typeface="+mn-lt"/>
              </a:rPr>
              <a:t>COLOMBIANO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8FB202-FB58-D4A8-D0CE-28E405F44865}"/>
              </a:ext>
            </a:extLst>
          </p:cNvPr>
          <p:cNvSpPr txBox="1"/>
          <p:nvPr/>
        </p:nvSpPr>
        <p:spPr>
          <a:xfrm>
            <a:off x="9589453" y="4742795"/>
            <a:ext cx="2012069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Y"/>
            </a:defPPr>
            <a:lvl1pPr algn="just">
              <a:defRPr b="1">
                <a:latin typeface="Franklin Gothic Book" panose="020B0503020102020204" pitchFamily="34" charset="0"/>
              </a:defRPr>
            </a:lvl1pPr>
          </a:lstStyle>
          <a:p>
            <a:pPr algn="ctr"/>
            <a:r>
              <a:rPr lang="es-PY" sz="1400" dirty="0">
                <a:latin typeface="+mn-lt"/>
              </a:rPr>
              <a:t>CARLOS EDUARDO VALENCIA RODRIGUEZ</a:t>
            </a:r>
          </a:p>
          <a:p>
            <a:pPr algn="ctr"/>
            <a:r>
              <a:rPr lang="es-PY" sz="1400" dirty="0">
                <a:solidFill>
                  <a:srgbClr val="FF0000"/>
                </a:solidFill>
                <a:latin typeface="+mn-lt"/>
              </a:rPr>
              <a:t>COLOMBIANO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1D82479-162C-F29D-39A4-11219161E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0" t="8080" r="10062" b="36537"/>
          <a:stretch/>
        </p:blipFill>
        <p:spPr>
          <a:xfrm>
            <a:off x="3905664" y="636106"/>
            <a:ext cx="1830393" cy="40752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7362656-AF67-0705-1436-E0589DA0C1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1" t="5195" r="19971" b="24968"/>
          <a:stretch/>
        </p:blipFill>
        <p:spPr>
          <a:xfrm>
            <a:off x="2065465" y="629792"/>
            <a:ext cx="1805175" cy="40830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FFCB6A2-CBF0-49DF-CE6C-485D64C5D4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5035" r="21459" b="24332"/>
          <a:stretch/>
        </p:blipFill>
        <p:spPr>
          <a:xfrm>
            <a:off x="5780886" y="636105"/>
            <a:ext cx="1830392" cy="40684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7CB67A2-E832-EC6B-1AE2-EC16AA5ECE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r="21831" b="27129"/>
          <a:stretch/>
        </p:blipFill>
        <p:spPr>
          <a:xfrm>
            <a:off x="7644940" y="641328"/>
            <a:ext cx="1919528" cy="40575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452B4F0-C362-A4A9-C59D-504FDDE867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5" t="6104" r="15297" b="24445"/>
          <a:stretch/>
        </p:blipFill>
        <p:spPr>
          <a:xfrm>
            <a:off x="9598130" y="641328"/>
            <a:ext cx="1987750" cy="40575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393F534-DD65-B518-39C0-6BF5A7A9F65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t="4638" r="23349" b="27729"/>
          <a:stretch/>
        </p:blipFill>
        <p:spPr>
          <a:xfrm>
            <a:off x="117763" y="629792"/>
            <a:ext cx="1912678" cy="40690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07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91440" y="78378"/>
            <a:ext cx="5054722" cy="340238"/>
          </a:xfrm>
          <a:prstGeom prst="flowChartProcess">
            <a:avLst/>
          </a:prstGeom>
          <a:solidFill>
            <a:srgbClr val="516175"/>
          </a:solidFill>
          <a:ln>
            <a:solidFill>
              <a:srgbClr val="516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r>
              <a:rPr lang="es-CO" sz="2000" b="1" dirty="0">
                <a:solidFill>
                  <a:prstClr val="white"/>
                </a:solidFill>
                <a:latin typeface="Agency FB" panose="020B0503020202020204" pitchFamily="34" charset="0"/>
              </a:rPr>
              <a:t>OPERACIÓN FRANKLIN</a:t>
            </a:r>
          </a:p>
        </p:txBody>
      </p:sp>
      <p:sp>
        <p:nvSpPr>
          <p:cNvPr id="5" name="Rectángulo 6"/>
          <p:cNvSpPr/>
          <p:nvPr/>
        </p:nvSpPr>
        <p:spPr>
          <a:xfrm>
            <a:off x="4475750" y="77207"/>
            <a:ext cx="7608987" cy="341409"/>
          </a:xfrm>
          <a:custGeom>
            <a:avLst/>
            <a:gdLst>
              <a:gd name="connsiteX0" fmla="*/ 0 w 10349132"/>
              <a:gd name="connsiteY0" fmla="*/ 0 h 703385"/>
              <a:gd name="connsiteX1" fmla="*/ 10349132 w 10349132"/>
              <a:gd name="connsiteY1" fmla="*/ 0 h 703385"/>
              <a:gd name="connsiteX2" fmla="*/ 10349132 w 10349132"/>
              <a:gd name="connsiteY2" fmla="*/ 703385 h 703385"/>
              <a:gd name="connsiteX3" fmla="*/ 0 w 10349132"/>
              <a:gd name="connsiteY3" fmla="*/ 703385 h 703385"/>
              <a:gd name="connsiteX4" fmla="*/ 0 w 10349132"/>
              <a:gd name="connsiteY4" fmla="*/ 0 h 703385"/>
              <a:gd name="connsiteX0" fmla="*/ 858130 w 10349132"/>
              <a:gd name="connsiteY0" fmla="*/ 14067 h 703385"/>
              <a:gd name="connsiteX1" fmla="*/ 10349132 w 10349132"/>
              <a:gd name="connsiteY1" fmla="*/ 0 h 703385"/>
              <a:gd name="connsiteX2" fmla="*/ 10349132 w 10349132"/>
              <a:gd name="connsiteY2" fmla="*/ 703385 h 703385"/>
              <a:gd name="connsiteX3" fmla="*/ 0 w 10349132"/>
              <a:gd name="connsiteY3" fmla="*/ 703385 h 703385"/>
              <a:gd name="connsiteX4" fmla="*/ 858130 w 10349132"/>
              <a:gd name="connsiteY4" fmla="*/ 14067 h 703385"/>
              <a:gd name="connsiteX0" fmla="*/ 865750 w 10349132"/>
              <a:gd name="connsiteY0" fmla="*/ 0 h 704558"/>
              <a:gd name="connsiteX1" fmla="*/ 10349132 w 10349132"/>
              <a:gd name="connsiteY1" fmla="*/ 1173 h 704558"/>
              <a:gd name="connsiteX2" fmla="*/ 10349132 w 10349132"/>
              <a:gd name="connsiteY2" fmla="*/ 704558 h 704558"/>
              <a:gd name="connsiteX3" fmla="*/ 0 w 10349132"/>
              <a:gd name="connsiteY3" fmla="*/ 704558 h 704558"/>
              <a:gd name="connsiteX4" fmla="*/ 865750 w 10349132"/>
              <a:gd name="connsiteY4" fmla="*/ 0 h 7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9132" h="704558">
                <a:moveTo>
                  <a:pt x="865750" y="0"/>
                </a:moveTo>
                <a:lnTo>
                  <a:pt x="10349132" y="1173"/>
                </a:lnTo>
                <a:lnTo>
                  <a:pt x="10349132" y="704558"/>
                </a:lnTo>
                <a:lnTo>
                  <a:pt x="0" y="704558"/>
                </a:lnTo>
                <a:lnTo>
                  <a:pt x="86575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pPr algn="ctr"/>
            <a:r>
              <a:rPr lang="es-CO" sz="2000" b="1" dirty="0">
                <a:solidFill>
                  <a:prstClr val="black"/>
                </a:solidFill>
                <a:latin typeface="Agency FB" panose="020B0503020202020204" pitchFamily="34" charset="0"/>
              </a:rPr>
              <a:t>VIVIENDA DE INTERES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4464" y="6227058"/>
            <a:ext cx="4036596" cy="630942"/>
            <a:chOff x="44464" y="6227058"/>
            <a:chExt cx="4036596" cy="630942"/>
          </a:xfrm>
        </p:grpSpPr>
        <p:sp>
          <p:nvSpPr>
            <p:cNvPr id="7" name="CuadroTexto 6"/>
            <p:cNvSpPr txBox="1"/>
            <p:nvPr/>
          </p:nvSpPr>
          <p:spPr>
            <a:xfrm>
              <a:off x="98298" y="6227058"/>
              <a:ext cx="398276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Departamento Antisecuestro de Personas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– “</a:t>
              </a:r>
              <a:r>
                <a:rPr lang="es-ES" sz="700" i="1" dirty="0">
                  <a:latin typeface="Arial" panose="020B0604020202020204" pitchFamily="34" charset="0"/>
                  <a:cs typeface="Arial" panose="020B0604020202020204" pitchFamily="34" charset="0"/>
                </a:rPr>
                <a:t>Decus Pacis, Terror Belli”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Atenas e/ Nuestra Señora de la Asunción e Independencia Nacional Nº 165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Web: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www.policianacional.gov.py/antisecuestro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Email: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info@antisecuestro.gov.py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Teléfono: +59521 375.299 - +59521 375.300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4464" y="6280384"/>
              <a:ext cx="79327" cy="559685"/>
              <a:chOff x="8608" y="9346315"/>
              <a:chExt cx="79327" cy="559685"/>
            </a:xfrm>
          </p:grpSpPr>
          <p:sp>
            <p:nvSpPr>
              <p:cNvPr id="9" name="Rectángulo redondeado 8"/>
              <p:cNvSpPr/>
              <p:nvPr/>
            </p:nvSpPr>
            <p:spPr>
              <a:xfrm>
                <a:off x="8608" y="9346315"/>
                <a:ext cx="79327" cy="18554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redondeado 9"/>
              <p:cNvSpPr/>
              <p:nvPr/>
            </p:nvSpPr>
            <p:spPr>
              <a:xfrm>
                <a:off x="8608" y="9532877"/>
                <a:ext cx="79327" cy="18554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redondeado 10"/>
              <p:cNvSpPr/>
              <p:nvPr/>
            </p:nvSpPr>
            <p:spPr>
              <a:xfrm>
                <a:off x="8608" y="9720459"/>
                <a:ext cx="79327" cy="18554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2" name="CuadroTexto 11"/>
          <p:cNvSpPr txBox="1"/>
          <p:nvPr/>
        </p:nvSpPr>
        <p:spPr>
          <a:xfrm>
            <a:off x="10765632" y="6348316"/>
            <a:ext cx="1362873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latin typeface="Agency FB" pitchFamily="34" charset="0"/>
                <a:cs typeface="Times New Roman" panose="02020603050405020304" pitchFamily="18" charset="0"/>
              </a:rPr>
              <a:t>ORDEN Y PATRIA.</a:t>
            </a: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44464" y="6196795"/>
            <a:ext cx="120525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119CC80-A23D-1765-7FFC-9DABA2AD9463}"/>
              </a:ext>
            </a:extLst>
          </p:cNvPr>
          <p:cNvGrpSpPr/>
          <p:nvPr/>
        </p:nvGrpSpPr>
        <p:grpSpPr>
          <a:xfrm>
            <a:off x="123791" y="1087460"/>
            <a:ext cx="5329232" cy="4522376"/>
            <a:chOff x="123791" y="502203"/>
            <a:chExt cx="5382521" cy="531748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D64F34C-37B1-04DD-D221-BC783CAFA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7896"/>
            <a:stretch/>
          </p:blipFill>
          <p:spPr>
            <a:xfrm>
              <a:off x="123791" y="502203"/>
              <a:ext cx="5382521" cy="531748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F1C858CE-596F-C0AA-F673-447BE10A9554}"/>
                </a:ext>
              </a:extLst>
            </p:cNvPr>
            <p:cNvSpPr/>
            <p:nvPr/>
          </p:nvSpPr>
          <p:spPr>
            <a:xfrm>
              <a:off x="2489647" y="502203"/>
              <a:ext cx="3016665" cy="5315484"/>
            </a:xfrm>
            <a:custGeom>
              <a:avLst/>
              <a:gdLst>
                <a:gd name="connsiteX0" fmla="*/ 0 w 3016665"/>
                <a:gd name="connsiteY0" fmla="*/ 2495372 h 5315484"/>
                <a:gd name="connsiteX1" fmla="*/ 3016665 w 3016665"/>
                <a:gd name="connsiteY1" fmla="*/ 5315484 h 5315484"/>
                <a:gd name="connsiteX2" fmla="*/ 2999574 w 3016665"/>
                <a:gd name="connsiteY2" fmla="*/ 0 h 5315484"/>
                <a:gd name="connsiteX3" fmla="*/ 0 w 3016665"/>
                <a:gd name="connsiteY3" fmla="*/ 2495372 h 53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6665" h="5315484">
                  <a:moveTo>
                    <a:pt x="0" y="2495372"/>
                  </a:moveTo>
                  <a:lnTo>
                    <a:pt x="3016665" y="5315484"/>
                  </a:lnTo>
                  <a:lnTo>
                    <a:pt x="2999574" y="0"/>
                  </a:lnTo>
                  <a:lnTo>
                    <a:pt x="0" y="249537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>
                <a:ln>
                  <a:solidFill>
                    <a:schemeClr val="accent4"/>
                  </a:solidFill>
                </a:ln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2E381A8-E1E8-EC24-EB84-50880AFF10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7" b="20902"/>
          <a:stretch/>
        </p:blipFill>
        <p:spPr>
          <a:xfrm>
            <a:off x="5579486" y="1089158"/>
            <a:ext cx="6488723" cy="45206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2C2FAA8-B710-E1BE-4AAC-3B129C7544F8}"/>
              </a:ext>
            </a:extLst>
          </p:cNvPr>
          <p:cNvSpPr txBox="1"/>
          <p:nvPr/>
        </p:nvSpPr>
        <p:spPr>
          <a:xfrm>
            <a:off x="74702" y="484272"/>
            <a:ext cx="1201284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VIVIENDA DE CITACIÓN A VICTIMAS:  BARRIO DE VILLA MORRA DE LA CIUDAD DE ASUNCIÓN</a:t>
            </a:r>
          </a:p>
        </p:txBody>
      </p:sp>
    </p:spTree>
    <p:extLst>
      <p:ext uri="{BB962C8B-B14F-4D97-AF65-F5344CB8AC3E}">
        <p14:creationId xmlns:p14="http://schemas.microsoft.com/office/powerpoint/2010/main" val="117985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3"/>
          <p:cNvSpPr/>
          <p:nvPr/>
        </p:nvSpPr>
        <p:spPr>
          <a:xfrm>
            <a:off x="91440" y="78378"/>
            <a:ext cx="5054722" cy="340238"/>
          </a:xfrm>
          <a:prstGeom prst="flowChartProcess">
            <a:avLst/>
          </a:prstGeom>
          <a:solidFill>
            <a:srgbClr val="516175"/>
          </a:solidFill>
          <a:ln>
            <a:solidFill>
              <a:srgbClr val="516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r>
              <a:rPr lang="es-CO" sz="2000" b="1" dirty="0">
                <a:solidFill>
                  <a:prstClr val="white"/>
                </a:solidFill>
                <a:latin typeface="Agency FB" panose="020B0503020202020204" pitchFamily="34" charset="0"/>
              </a:rPr>
              <a:t>OPERACIÓN FRANKLIN</a:t>
            </a:r>
          </a:p>
        </p:txBody>
      </p:sp>
      <p:sp>
        <p:nvSpPr>
          <p:cNvPr id="5" name="Rectángulo 6"/>
          <p:cNvSpPr/>
          <p:nvPr/>
        </p:nvSpPr>
        <p:spPr>
          <a:xfrm>
            <a:off x="4475750" y="77207"/>
            <a:ext cx="7608987" cy="341409"/>
          </a:xfrm>
          <a:custGeom>
            <a:avLst/>
            <a:gdLst>
              <a:gd name="connsiteX0" fmla="*/ 0 w 10349132"/>
              <a:gd name="connsiteY0" fmla="*/ 0 h 703385"/>
              <a:gd name="connsiteX1" fmla="*/ 10349132 w 10349132"/>
              <a:gd name="connsiteY1" fmla="*/ 0 h 703385"/>
              <a:gd name="connsiteX2" fmla="*/ 10349132 w 10349132"/>
              <a:gd name="connsiteY2" fmla="*/ 703385 h 703385"/>
              <a:gd name="connsiteX3" fmla="*/ 0 w 10349132"/>
              <a:gd name="connsiteY3" fmla="*/ 703385 h 703385"/>
              <a:gd name="connsiteX4" fmla="*/ 0 w 10349132"/>
              <a:gd name="connsiteY4" fmla="*/ 0 h 703385"/>
              <a:gd name="connsiteX0" fmla="*/ 858130 w 10349132"/>
              <a:gd name="connsiteY0" fmla="*/ 14067 h 703385"/>
              <a:gd name="connsiteX1" fmla="*/ 10349132 w 10349132"/>
              <a:gd name="connsiteY1" fmla="*/ 0 h 703385"/>
              <a:gd name="connsiteX2" fmla="*/ 10349132 w 10349132"/>
              <a:gd name="connsiteY2" fmla="*/ 703385 h 703385"/>
              <a:gd name="connsiteX3" fmla="*/ 0 w 10349132"/>
              <a:gd name="connsiteY3" fmla="*/ 703385 h 703385"/>
              <a:gd name="connsiteX4" fmla="*/ 858130 w 10349132"/>
              <a:gd name="connsiteY4" fmla="*/ 14067 h 703385"/>
              <a:gd name="connsiteX0" fmla="*/ 865750 w 10349132"/>
              <a:gd name="connsiteY0" fmla="*/ 0 h 704558"/>
              <a:gd name="connsiteX1" fmla="*/ 10349132 w 10349132"/>
              <a:gd name="connsiteY1" fmla="*/ 1173 h 704558"/>
              <a:gd name="connsiteX2" fmla="*/ 10349132 w 10349132"/>
              <a:gd name="connsiteY2" fmla="*/ 704558 h 704558"/>
              <a:gd name="connsiteX3" fmla="*/ 0 w 10349132"/>
              <a:gd name="connsiteY3" fmla="*/ 704558 h 704558"/>
              <a:gd name="connsiteX4" fmla="*/ 865750 w 10349132"/>
              <a:gd name="connsiteY4" fmla="*/ 0 h 70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9132" h="704558">
                <a:moveTo>
                  <a:pt x="865750" y="0"/>
                </a:moveTo>
                <a:lnTo>
                  <a:pt x="10349132" y="1173"/>
                </a:lnTo>
                <a:lnTo>
                  <a:pt x="10349132" y="704558"/>
                </a:lnTo>
                <a:lnTo>
                  <a:pt x="0" y="704558"/>
                </a:lnTo>
                <a:lnTo>
                  <a:pt x="86575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18" rIns="91440" bIns="45718" rtlCol="0" anchor="ctr"/>
          <a:lstStyle/>
          <a:p>
            <a:pPr algn="ctr"/>
            <a:r>
              <a:rPr lang="es-CO" sz="2000" b="1" dirty="0">
                <a:solidFill>
                  <a:prstClr val="black"/>
                </a:solidFill>
                <a:latin typeface="Agency FB" panose="020B0503020202020204" pitchFamily="34" charset="0"/>
              </a:rPr>
              <a:t>EVIDENCIAS INCAUTADOS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4464" y="6227058"/>
            <a:ext cx="4036596" cy="630942"/>
            <a:chOff x="44464" y="6227058"/>
            <a:chExt cx="4036596" cy="630942"/>
          </a:xfrm>
        </p:grpSpPr>
        <p:sp>
          <p:nvSpPr>
            <p:cNvPr id="7" name="CuadroTexto 6"/>
            <p:cNvSpPr txBox="1"/>
            <p:nvPr/>
          </p:nvSpPr>
          <p:spPr>
            <a:xfrm>
              <a:off x="98298" y="6227058"/>
              <a:ext cx="398276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Departamento Antisecuestro de Personas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– “</a:t>
              </a:r>
              <a:r>
                <a:rPr lang="es-ES" sz="700" i="1" dirty="0">
                  <a:latin typeface="Arial" panose="020B0604020202020204" pitchFamily="34" charset="0"/>
                  <a:cs typeface="Arial" panose="020B0604020202020204" pitchFamily="34" charset="0"/>
                </a:rPr>
                <a:t>Decus Pacis, Terror Belli”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Atenas e/ Nuestra Señora de la Asunción e Independencia Nacional Nº 165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Web: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www.policianacional.gov.py/antisecuestro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Email: 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info@antisecuestro.gov.py</a:t>
              </a: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Teléfono: +59521 375.299 - +59521 375.300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4464" y="6280384"/>
              <a:ext cx="79327" cy="559685"/>
              <a:chOff x="8608" y="9346315"/>
              <a:chExt cx="79327" cy="559685"/>
            </a:xfrm>
          </p:grpSpPr>
          <p:sp>
            <p:nvSpPr>
              <p:cNvPr id="9" name="Rectángulo redondeado 8"/>
              <p:cNvSpPr/>
              <p:nvPr/>
            </p:nvSpPr>
            <p:spPr>
              <a:xfrm>
                <a:off x="8608" y="9346315"/>
                <a:ext cx="79327" cy="18554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redondeado 9"/>
              <p:cNvSpPr/>
              <p:nvPr/>
            </p:nvSpPr>
            <p:spPr>
              <a:xfrm>
                <a:off x="8608" y="9532877"/>
                <a:ext cx="79327" cy="18554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redondeado 10"/>
              <p:cNvSpPr/>
              <p:nvPr/>
            </p:nvSpPr>
            <p:spPr>
              <a:xfrm>
                <a:off x="8608" y="9720459"/>
                <a:ext cx="79327" cy="18554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12" name="CuadroTexto 11"/>
          <p:cNvSpPr txBox="1"/>
          <p:nvPr/>
        </p:nvSpPr>
        <p:spPr>
          <a:xfrm>
            <a:off x="10765632" y="6348316"/>
            <a:ext cx="1362873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latin typeface="Agency FB" pitchFamily="34" charset="0"/>
                <a:cs typeface="Times New Roman" panose="02020603050405020304" pitchFamily="18" charset="0"/>
              </a:rPr>
              <a:t>ORDEN Y PATRIA.</a:t>
            </a: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44464" y="6196795"/>
            <a:ext cx="120525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9C97421-0364-FFAD-D9FB-E90F79B7668C}"/>
              </a:ext>
            </a:extLst>
          </p:cNvPr>
          <p:cNvSpPr txBox="1"/>
          <p:nvPr/>
        </p:nvSpPr>
        <p:spPr>
          <a:xfrm>
            <a:off x="74702" y="484272"/>
            <a:ext cx="1201284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DESARTICULACION DE ORGANIZACION CRIMINAL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FB2E31-ADCA-943B-912C-392819B9F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5" y="950038"/>
            <a:ext cx="2168835" cy="2343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E5D244-FD70-1739-2B78-B7817C39F14E}"/>
              </a:ext>
            </a:extLst>
          </p:cNvPr>
          <p:cNvSpPr txBox="1"/>
          <p:nvPr/>
        </p:nvSpPr>
        <p:spPr>
          <a:xfrm>
            <a:off x="4611757" y="955849"/>
            <a:ext cx="747298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INCAUTACION DE FARDOS DE BILLETES FALSOS APROXIMADAMENTE 4 MILLONES DE DOLARES.</a:t>
            </a:r>
          </a:p>
          <a:p>
            <a:pPr algn="just"/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INCAUTACION DE 3 VEHICULOS UTILIZADOS PARA LA MOVILIZACION DEL GRUPO Y UN ARMA DE FUEGO DE CALIBRE 9MM CON SUPRESOR.</a:t>
            </a:r>
          </a:p>
          <a:p>
            <a:pPr algn="just"/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INCAUTACION DE UNA MAQUINA PARA CONTAR BILLETES Y UN LECTOR DE BILLETES FALSO.</a:t>
            </a:r>
          </a:p>
          <a:p>
            <a:pPr algn="just"/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EXIGIAN EL PAGO DE MILES DE DOLARES EN CONCEPTO DE SEGURO DE CRÉDITO.</a:t>
            </a:r>
          </a:p>
          <a:p>
            <a:pPr algn="just"/>
            <a:endParaRPr lang="es-PY" sz="2000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SOLICITABAN QUE DEL SUPUESTO CRÉDITO, 70% SEA INVERTIDO EN BIENES RAICES SIN NECESIDAD DE JUSTIFICAR LOS RESTANTES 30%.</a:t>
            </a:r>
          </a:p>
          <a:p>
            <a:pPr algn="just"/>
            <a:endParaRPr lang="es-PY" sz="2000" b="1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PY" sz="2000" b="1" dirty="0">
                <a:latin typeface="Agency FB" panose="020B0503020202020204" pitchFamily="34" charset="0"/>
              </a:rPr>
              <a:t>OBLIGABAN A LAS VICTIMAS A FIRMAR CONTRATO UTILIZANDO IMÁGENES DE LA FARC-EP, DE MODO A ATEMORIZAR E IMPEDIR DENUNCIAS.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0C60A1D-D5CB-5929-B801-CFFD80855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" y="967970"/>
            <a:ext cx="2168835" cy="232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2C64004-9DA9-2A52-A854-B9843ED29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7" y="3346896"/>
            <a:ext cx="4391553" cy="26257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754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8A9AFE8C-537F-8D69-7996-90F29EDB9BB4}"/>
              </a:ext>
            </a:extLst>
          </p:cNvPr>
          <p:cNvSpPr/>
          <p:nvPr/>
        </p:nvSpPr>
        <p:spPr>
          <a:xfrm>
            <a:off x="0" y="6227058"/>
            <a:ext cx="3343701" cy="613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5A65831-7E5B-15D7-9293-0ECD3BC6B3D5}"/>
              </a:ext>
            </a:extLst>
          </p:cNvPr>
          <p:cNvGrpSpPr/>
          <p:nvPr/>
        </p:nvGrpSpPr>
        <p:grpSpPr>
          <a:xfrm>
            <a:off x="127379" y="6019958"/>
            <a:ext cx="112758" cy="615653"/>
            <a:chOff x="8608" y="9346315"/>
            <a:chExt cx="79327" cy="559685"/>
          </a:xfrm>
        </p:grpSpPr>
        <p:sp>
          <p:nvSpPr>
            <p:cNvPr id="38" name="Rectángulo redondeado 8">
              <a:extLst>
                <a:ext uri="{FF2B5EF4-FFF2-40B4-BE49-F238E27FC236}">
                  <a16:creationId xmlns:a16="http://schemas.microsoft.com/office/drawing/2014/main" id="{1B34ADE5-5817-395B-9897-31F7D8494901}"/>
                </a:ext>
              </a:extLst>
            </p:cNvPr>
            <p:cNvSpPr/>
            <p:nvPr/>
          </p:nvSpPr>
          <p:spPr>
            <a:xfrm>
              <a:off x="8608" y="9346315"/>
              <a:ext cx="79327" cy="18554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ctángulo redondeado 9">
              <a:extLst>
                <a:ext uri="{FF2B5EF4-FFF2-40B4-BE49-F238E27FC236}">
                  <a16:creationId xmlns:a16="http://schemas.microsoft.com/office/drawing/2014/main" id="{8ACAB1AF-3D13-FD14-98FD-966AA44B0D35}"/>
                </a:ext>
              </a:extLst>
            </p:cNvPr>
            <p:cNvSpPr/>
            <p:nvPr/>
          </p:nvSpPr>
          <p:spPr>
            <a:xfrm>
              <a:off x="8608" y="9532877"/>
              <a:ext cx="79327" cy="1855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redondeado 10">
              <a:extLst>
                <a:ext uri="{FF2B5EF4-FFF2-40B4-BE49-F238E27FC236}">
                  <a16:creationId xmlns:a16="http://schemas.microsoft.com/office/drawing/2014/main" id="{5C3AD69F-472C-79A8-035D-C513B9CC48D1}"/>
                </a:ext>
              </a:extLst>
            </p:cNvPr>
            <p:cNvSpPr/>
            <p:nvPr/>
          </p:nvSpPr>
          <p:spPr>
            <a:xfrm>
              <a:off x="8608" y="9720459"/>
              <a:ext cx="79327" cy="18554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4DCED92-E3DB-62AA-692B-B1092D698B2C}"/>
              </a:ext>
            </a:extLst>
          </p:cNvPr>
          <p:cNvSpPr txBox="1"/>
          <p:nvPr/>
        </p:nvSpPr>
        <p:spPr>
          <a:xfrm>
            <a:off x="127379" y="553504"/>
            <a:ext cx="1193438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PY" sz="2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POLICIA NACIONAL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63191AA-2923-6F75-43C8-B216B20C0401}"/>
              </a:ext>
            </a:extLst>
          </p:cNvPr>
          <p:cNvSpPr txBox="1"/>
          <p:nvPr/>
        </p:nvSpPr>
        <p:spPr>
          <a:xfrm>
            <a:off x="1225794" y="1390141"/>
            <a:ext cx="968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DEPARTAMENTO ANTISECUESTRO DE PERSONAS – DAS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090A1B2-D152-A32C-8A2D-BD7E95F2133B}"/>
              </a:ext>
            </a:extLst>
          </p:cNvPr>
          <p:cNvSpPr txBox="1"/>
          <p:nvPr/>
        </p:nvSpPr>
        <p:spPr>
          <a:xfrm>
            <a:off x="367516" y="5260231"/>
            <a:ext cx="11368586" cy="86177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 b="1">
                <a:latin typeface="Bahnschrift Ligh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PY" sz="2500" dirty="0">
                <a:latin typeface="Agency FB" panose="020B0503020202020204" pitchFamily="34" charset="0"/>
                <a:cs typeface="Arial" panose="020B0604020202020204" pitchFamily="34" charset="0"/>
              </a:rPr>
              <a:t>MUCHAS GRACIAS</a:t>
            </a:r>
          </a:p>
          <a:p>
            <a:r>
              <a:rPr lang="es-PY" sz="2500" dirty="0">
                <a:latin typeface="Agency FB" panose="020B0503020202020204" pitchFamily="34" charset="0"/>
                <a:cs typeface="Arial" panose="020B0604020202020204" pitchFamily="34" charset="0"/>
              </a:rPr>
              <a:t>POR SU ATENCIÓN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AF95AE6-494A-37CB-3629-D906CF4E218E}"/>
              </a:ext>
            </a:extLst>
          </p:cNvPr>
          <p:cNvSpPr txBox="1"/>
          <p:nvPr/>
        </p:nvSpPr>
        <p:spPr>
          <a:xfrm>
            <a:off x="10765632" y="6348316"/>
            <a:ext cx="1362873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latin typeface="Agency FB" pitchFamily="34" charset="0"/>
                <a:cs typeface="Times New Roman" panose="02020603050405020304" pitchFamily="18" charset="0"/>
              </a:rPr>
              <a:t>ORDEN Y PATRIA.</a:t>
            </a:r>
          </a:p>
        </p:txBody>
      </p:sp>
      <p:pic>
        <p:nvPicPr>
          <p:cNvPr id="47" name="8 Imagen" descr="4431973c-90fe-4aea-8d66-43eb7c9a3e6a.jpg">
            <a:extLst>
              <a:ext uri="{FF2B5EF4-FFF2-40B4-BE49-F238E27FC236}">
                <a16:creationId xmlns:a16="http://schemas.microsoft.com/office/drawing/2014/main" id="{395772BD-65EA-4B73-3D44-10B69A8C2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1" l="19766" r="70313"/>
                    </a14:imgEffect>
                  </a14:imgLayer>
                </a14:imgProps>
              </a:ext>
            </a:extLst>
          </a:blip>
          <a:srcRect l="19288" t="-70" r="28738"/>
          <a:stretch>
            <a:fillRect/>
          </a:stretch>
        </p:blipFill>
        <p:spPr>
          <a:xfrm>
            <a:off x="4523520" y="1807165"/>
            <a:ext cx="3144960" cy="324366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8D956039-BF7E-E04F-FC49-C957FF81B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14" l="0" r="99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3" y="402390"/>
            <a:ext cx="741602" cy="80487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14281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603</Words>
  <Application>Microsoft Office PowerPoint</Application>
  <PresentationFormat>Panorámica</PresentationFormat>
  <Paragraphs>84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DIP 12</dc:creator>
  <cp:lastModifiedBy>Usuario</cp:lastModifiedBy>
  <cp:revision>72</cp:revision>
  <dcterms:created xsi:type="dcterms:W3CDTF">2022-05-27T22:56:46Z</dcterms:created>
  <dcterms:modified xsi:type="dcterms:W3CDTF">2022-09-30T15:02:09Z</dcterms:modified>
</cp:coreProperties>
</file>